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768" r:id="rId3"/>
    <p:sldId id="810" r:id="rId4"/>
    <p:sldId id="772" r:id="rId5"/>
    <p:sldId id="805" r:id="rId6"/>
    <p:sldId id="809" r:id="rId7"/>
    <p:sldId id="806" r:id="rId8"/>
    <p:sldId id="808" r:id="rId9"/>
    <p:sldId id="807" r:id="rId10"/>
    <p:sldId id="773" r:id="rId11"/>
    <p:sldId id="774" r:id="rId12"/>
    <p:sldId id="775" r:id="rId13"/>
    <p:sldId id="776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>
      <p:cViewPr varScale="1">
        <p:scale>
          <a:sx n="90" d="100"/>
          <a:sy n="90" d="100"/>
        </p:scale>
        <p:origin x="23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7AAF1-AF86-074F-B660-4C247B0DC52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5CDD5-C07B-9C49-98B7-9772AFC7F5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38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218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81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D9BB06-A7BA-DA51-39EC-023CB648F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96097A-938E-E3F7-605E-4C444B2F9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DDF13B-544E-B11C-C68C-365418C5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EBCC-F878-DC4E-9A36-8C9205E31106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6AB259C-33AF-55AC-28DC-B2067553D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548ADE-E716-6EB0-0AEA-CC41E80C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7E0F-0AAD-9449-8211-40055AD642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00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6E1FA4-B1E0-4D59-98EE-327AA124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32E5413-EDA5-5BCC-19C8-581074A07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7B70D3-4757-43A0-450D-FDDDD89C2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EBCC-F878-DC4E-9A36-8C9205E31106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9E9DCE-A920-91BA-3EE1-5DE95CA9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2A03C6-F416-EB67-40B6-18C989CF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7E0F-0AAD-9449-8211-40055AD642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020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BBA7DDE-842F-7B93-18C0-6E743BF493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14E19C8-F674-45DC-A739-ED0F04F72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885B61-E857-6D6A-D26C-46533E115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EBCC-F878-DC4E-9A36-8C9205E31106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DA8687-BA20-DF10-82E6-7A98BCD7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4DB840-0526-EF98-D04E-165C49F8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7E0F-0AAD-9449-8211-40055AD642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324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B31152-0D08-EF39-906A-A7CF5B7D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6A0F23-6672-8DFB-E9B8-B450C4F75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588ADD-FBC1-ABF4-46AD-C3EB0742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EBCC-F878-DC4E-9A36-8C9205E31106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6326D4-498F-4805-81BD-2D8E0963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7788CC-E911-3045-84AA-D45D58B5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7E0F-0AAD-9449-8211-40055AD642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871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5C6560-DDE8-3ABE-8ACB-80F5852CF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8127FCA-86B7-F650-E26A-AF70BCF9D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8B76D2-A33B-FD04-E0F3-BE9C0AC9A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EBCC-F878-DC4E-9A36-8C9205E31106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9F12BA-0898-934E-0C65-9414F6715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6B7B9B-5CC4-D3EF-5ECC-378A73F4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7E0F-0AAD-9449-8211-40055AD642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31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3740D2-F229-FA0B-F0AF-1129D7B8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830CCE-283D-157B-75A4-6CDF0AC15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F73F722-F40F-5A74-471B-3E84AAA41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DEA5F8B-AC8B-E7A7-C941-7C6904B7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EBCC-F878-DC4E-9A36-8C9205E31106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16E2691-1A4A-39CE-FF35-C43AE02CC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D055FD6-E67A-DF91-74CD-CC13678B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7E0F-0AAD-9449-8211-40055AD642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766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13EE09-8DD1-CD81-14E2-59F4F689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807153A-2FC4-C630-C025-8D315FFFE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466E69E-C7B0-2C57-CC1A-AB9B90A10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2B07927-7161-513C-D479-4B79987DE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97C948E-6204-DFDF-5244-E0D605078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5C5CC1A-BF5D-68C6-0B2C-809EA10A1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EBCC-F878-DC4E-9A36-8C9205E31106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2BE06B2-12AA-FA0E-AC9B-6CE01300D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ADA8F82-4D95-97A8-8DF2-608F324B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7E0F-0AAD-9449-8211-40055AD642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14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B6FBA0-26C5-2DD5-BCEA-6404F322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C734A7E-84CC-2304-03A9-5D91E629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EBCC-F878-DC4E-9A36-8C9205E31106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2F61157-4DBD-4AC1-8DCF-8BA184AD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D5426A7-CE2C-A173-7501-5964A0A2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7E0F-0AAD-9449-8211-40055AD642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842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1DAE56A-2D36-9C07-792D-3B3A1F0F3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EBCC-F878-DC4E-9A36-8C9205E31106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50949DA-65B1-DA21-3F0F-6506C1BC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F97027-F18D-C121-A965-B6CF8AC7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7E0F-0AAD-9449-8211-40055AD642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23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56BF0F-5A6D-8948-ADE5-3BCACBB6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1CE0AB-9BEC-370E-E49A-47242264C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C952DF8-4188-4CBA-F394-9B281E906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4047B56-E36C-B2A5-7776-B49D66E9A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EBCC-F878-DC4E-9A36-8C9205E31106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DF22E7F-0084-750D-465F-431EC01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080EBF0-62FF-91C8-FAED-7B233BA0A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7E0F-0AAD-9449-8211-40055AD642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849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084D95-1D04-948B-8384-1744840B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FC64B4B-5E65-78EB-87D0-AD1C92A969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903CB97-26E4-18DA-7F55-672CAE4EE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60C8D63-EBF5-93C1-B006-348C0E8F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EBCC-F878-DC4E-9A36-8C9205E31106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C1A100F-022E-7CC0-139D-A173362B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C42D536-72CB-E732-F404-CA99480E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7E0F-0AAD-9449-8211-40055AD642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768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E6EE132-3140-0A86-61CE-56DF4A60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2B7F0EB-FBBF-EE22-72FD-32263AE64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7940374-1940-73F0-DCB8-7F847E4CF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0EBCC-F878-DC4E-9A36-8C9205E31106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02D441-A110-82A5-4875-4853C7D1D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12171AD-76AD-095B-3F2A-9AEC79041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E7E0F-0AAD-9449-8211-40055AD642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866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7AC1D2-82F9-1B24-CB8B-8ABB2A5E13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Jak analizować treść księgi z Biblii poprzez stworzenie samodzielnego podziału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0C67BF4-116D-CE01-F86D-03FBE0461D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/>
          </a:p>
          <a:p>
            <a:endParaRPr lang="pl-PL" dirty="0"/>
          </a:p>
          <a:p>
            <a:pPr algn="r"/>
            <a:r>
              <a:rPr lang="pl-PL" dirty="0"/>
              <a:t>Wojtek, październik 2023</a:t>
            </a:r>
            <a:br>
              <a:rPr lang="pl-PL" dirty="0"/>
            </a:br>
            <a:r>
              <a:rPr lang="pl-PL" dirty="0"/>
              <a:t>Wycięte z </a:t>
            </a:r>
            <a:r>
              <a:rPr lang="pl-PL" dirty="0" err="1"/>
              <a:t>materialu</a:t>
            </a:r>
            <a:r>
              <a:rPr lang="pl-PL" dirty="0"/>
              <a:t> o studiowaniu </a:t>
            </a:r>
            <a:r>
              <a:rPr lang="pl-PL" dirty="0" err="1"/>
              <a:t>Rz</a:t>
            </a:r>
            <a:r>
              <a:rPr lang="pl-PL" dirty="0"/>
              <a:t> (2022) na potrzeby studiowania Ef z Mateuszem i Emilką.</a:t>
            </a:r>
          </a:p>
        </p:txBody>
      </p:sp>
    </p:spTree>
    <p:extLst>
      <p:ext uri="{BB962C8B-B14F-4D97-AF65-F5344CB8AC3E}">
        <p14:creationId xmlns:p14="http://schemas.microsoft.com/office/powerpoint/2010/main" val="175979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E124EA2-452D-D74A-BB71-3B102E100C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Sekcja to kilka akapitów, które łączą się w jakiś sposób.</a:t>
            </a:r>
          </a:p>
          <a:p>
            <a:endParaRPr lang="pl-PL" dirty="0"/>
          </a:p>
          <a:p>
            <a:r>
              <a:rPr lang="pl-PL" dirty="0"/>
              <a:t>Sekcja może być wyposażona w śródtytuł przypominający, albo (i to jest problem) sugerujący co jest treścią sekcji.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8508600-1C8E-D446-AEE8-523687B4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Sekcja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468B7A-BFC2-A547-9773-DF391A015F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7BFDF27-994E-B74B-B0DB-08342D597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700" y="1658540"/>
            <a:ext cx="1346200" cy="14351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FD18FC4-8862-C746-B98B-D33E00CEB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908" y="2924944"/>
            <a:ext cx="13462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36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E124EA2-452D-D74A-BB71-3B102E100C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Rozdział to kilka sekcji, których treść na pewno mają z sobą coś wspólnego i oddzielają się od treści innego, kolejnego rozdziału.</a:t>
            </a:r>
          </a:p>
          <a:p>
            <a:endParaRPr lang="pl-PL" dirty="0"/>
          </a:p>
          <a:p>
            <a:r>
              <a:rPr lang="pl-PL" dirty="0"/>
              <a:t>Rozdziały (numery) zaproponowane przez wydawców mają są mylące, gdyż stworzono je z przyczyn technicznych (pojemność kart i kartek) bez analizy treści. </a:t>
            </a:r>
          </a:p>
          <a:p>
            <a:r>
              <a:rPr lang="pl-PL" dirty="0"/>
              <a:t>Podobnie jest z numeracją wersetów – powstała w XVI wieku i często jest myląca.</a:t>
            </a:r>
          </a:p>
          <a:p>
            <a:r>
              <a:rPr lang="pl-PL" dirty="0"/>
              <a:t>Stworzone przez nas rozdziały mają wynikać z treści!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8508600-1C8E-D446-AEE8-523687B4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468B7A-BFC2-A547-9773-DF391A015F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13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E124EA2-452D-D74A-BB71-3B102E100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305800" cy="189503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/>
              <a:t>Część to większy kawałek dzieła. Na pewno część jest odrębna od poprzedniej części, gdyż posiada inną tematykę, inny charakter, ale też tempo, rytmikę, melodię, tonację, harmonię – czyli słowa, które pochodzą bardziej z poezji czy też muzyki.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8508600-1C8E-D446-AEE8-523687B4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Część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468B7A-BFC2-A547-9773-DF391A015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20722808">
            <a:off x="706693" y="3838975"/>
            <a:ext cx="3022565" cy="1646733"/>
          </a:xfrm>
          <a:solidFill>
            <a:schemeClr val="bg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Możemy przyjąć, że w list do Rzymian dzieli się na 3 części: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rgbClr val="0070C0"/>
                </a:solidFill>
              </a:rPr>
              <a:t>Wstęp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rgbClr val="0070C0"/>
                </a:solidFill>
              </a:rPr>
              <a:t>Traktat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>
                <a:solidFill>
                  <a:srgbClr val="0070C0"/>
                </a:solidFill>
              </a:rPr>
              <a:t>Zakończenie</a:t>
            </a:r>
          </a:p>
        </p:txBody>
      </p: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280A1DCE-D623-174A-B67A-F6C8A786FB20}"/>
              </a:ext>
            </a:extLst>
          </p:cNvPr>
          <p:cNvSpPr txBox="1">
            <a:spLocks/>
          </p:cNvSpPr>
          <p:nvPr/>
        </p:nvSpPr>
        <p:spPr>
          <a:xfrm>
            <a:off x="3238354" y="4317896"/>
            <a:ext cx="2857646" cy="2122639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…. ale może są 4 części?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Wstęp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Traktat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Wnioski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Zakończenie</a:t>
            </a:r>
          </a:p>
        </p:txBody>
      </p:sp>
      <p:sp>
        <p:nvSpPr>
          <p:cNvPr id="5" name="Symbol zastępczy zawartości 1">
            <a:extLst>
              <a:ext uri="{FF2B5EF4-FFF2-40B4-BE49-F238E27FC236}">
                <a16:creationId xmlns:a16="http://schemas.microsoft.com/office/drawing/2014/main" id="{B0D1EEBF-0414-5DF3-D1F6-78EEFB78FAFB}"/>
              </a:ext>
            </a:extLst>
          </p:cNvPr>
          <p:cNvSpPr txBox="1">
            <a:spLocks/>
          </p:cNvSpPr>
          <p:nvPr/>
        </p:nvSpPr>
        <p:spPr>
          <a:xfrm rot="593149">
            <a:off x="7897985" y="3390760"/>
            <a:ext cx="3200400" cy="153954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 muzyce są symfonie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koncerty, sonaty są z reguły 3 lun 5 częściowe.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suity (jako utwory taneczne) są 7 lub 9 częściowe (</a:t>
            </a:r>
            <a:r>
              <a:rPr lang="pl-PL" i="1" dirty="0" err="1">
                <a:solidFill>
                  <a:schemeClr val="accent5">
                    <a:lumMod val="50000"/>
                  </a:schemeClr>
                </a:solidFill>
              </a:rPr>
              <a:t>sarabande</a:t>
            </a:r>
            <a:r>
              <a:rPr lang="pl-PL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pl-PL" i="1" dirty="0" err="1">
                <a:solidFill>
                  <a:schemeClr val="accent5">
                    <a:lumMod val="50000"/>
                  </a:schemeClr>
                </a:solidFill>
              </a:rPr>
              <a:t>courand</a:t>
            </a:r>
            <a:r>
              <a:rPr lang="pl-PL" i="1" dirty="0">
                <a:solidFill>
                  <a:schemeClr val="accent5">
                    <a:lumMod val="50000"/>
                  </a:schemeClr>
                </a:solidFill>
              </a:rPr>
              <a:t>, menuet, </a:t>
            </a:r>
            <a:r>
              <a:rPr lang="pl-PL" i="1" dirty="0" err="1">
                <a:solidFill>
                  <a:schemeClr val="accent5">
                    <a:lumMod val="50000"/>
                  </a:schemeClr>
                </a:solidFill>
              </a:rPr>
              <a:t>gige</a:t>
            </a:r>
            <a:r>
              <a:rPr lang="pl-PL" i="1" dirty="0">
                <a:solidFill>
                  <a:schemeClr val="accent5">
                    <a:lumMod val="50000"/>
                  </a:schemeClr>
                </a:solidFill>
              </a:rPr>
              <a:t> (to szybkie), </a:t>
            </a:r>
            <a:r>
              <a:rPr lang="pl-PL" i="1" dirty="0" err="1">
                <a:solidFill>
                  <a:schemeClr val="accent5">
                    <a:lumMod val="50000"/>
                  </a:schemeClr>
                </a:solidFill>
              </a:rPr>
              <a:t>boure</a:t>
            </a:r>
            <a:r>
              <a:rPr lang="pl-PL" i="1" dirty="0">
                <a:solidFill>
                  <a:schemeClr val="accent5">
                    <a:lumMod val="50000"/>
                  </a:schemeClr>
                </a:solidFill>
              </a:rPr>
              <a:t>, czasem polonez)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F633BE-866F-C944-811E-74FA5D93F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Uwagi do przeprowadzenia analizy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5E40DC-E78A-4C43-920E-5DC282FDD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Akapit – używaj </a:t>
            </a:r>
            <a:r>
              <a:rPr lang="pl-PL" b="1" dirty="0" err="1"/>
              <a:t>Enter</a:t>
            </a:r>
            <a:r>
              <a:rPr lang="pl-PL" dirty="0"/>
              <a:t>, wstawiaj ¶</a:t>
            </a:r>
          </a:p>
          <a:p>
            <a:r>
              <a:rPr lang="pl-PL" dirty="0"/>
              <a:t>Sekcja – dwa </a:t>
            </a:r>
            <a:r>
              <a:rPr lang="pl-PL" b="1" dirty="0"/>
              <a:t>Enter</a:t>
            </a:r>
            <a:r>
              <a:rPr lang="pl-PL" dirty="0"/>
              <a:t>y - ¶ ¶</a:t>
            </a:r>
          </a:p>
          <a:p>
            <a:r>
              <a:rPr lang="pl-PL" dirty="0"/>
              <a:t>Rozdział – trzy ¶ ¶ ¶ ale coś tam wpisz aby się nie pogubić</a:t>
            </a:r>
          </a:p>
          <a:p>
            <a:r>
              <a:rPr lang="pl-PL" dirty="0"/>
              <a:t>Części – można roboczo przyjąć, że </a:t>
            </a:r>
            <a:r>
              <a:rPr lang="pl-PL" dirty="0" err="1"/>
              <a:t>Rz</a:t>
            </a:r>
            <a:r>
              <a:rPr lang="pl-PL" dirty="0"/>
              <a:t> ma 3: </a:t>
            </a:r>
            <a:r>
              <a:rPr lang="pl-PL" i="1" dirty="0"/>
              <a:t>wstęp, traktat, zakończenie </a:t>
            </a:r>
            <a:r>
              <a:rPr lang="pl-PL" dirty="0"/>
              <a:t>– albo jak ktoś woli to </a:t>
            </a:r>
            <a:r>
              <a:rPr lang="pl-PL" i="1" dirty="0"/>
              <a:t>prolog, </a:t>
            </a:r>
            <a:r>
              <a:rPr lang="pl-PL" i="1" dirty="0" err="1"/>
              <a:t>corpus</a:t>
            </a:r>
            <a:r>
              <a:rPr lang="pl-PL" i="1" dirty="0"/>
              <a:t> i epilog, </a:t>
            </a:r>
            <a:r>
              <a:rPr lang="pl-PL" dirty="0"/>
              <a:t>albo 4 jakoś inaczej nazwać, opisać te części </a:t>
            </a:r>
            <a:r>
              <a:rPr lang="pl-PL" dirty="0">
                <a:sym typeface="Wingdings" pitchFamily="2" charset="2"/>
              </a:rPr>
              <a:t></a:t>
            </a:r>
            <a:endParaRPr lang="pl-PL" dirty="0"/>
          </a:p>
          <a:p>
            <a:endParaRPr lang="pl-PL" dirty="0"/>
          </a:p>
          <a:p>
            <a:r>
              <a:rPr lang="pl-PL" dirty="0"/>
              <a:t>Tak, tak, wiem…. </a:t>
            </a:r>
          </a:p>
          <a:p>
            <a:r>
              <a:rPr lang="pl-PL" dirty="0"/>
              <a:t>	… to ciężka praca….. Potrzebne z 10 godzin jak nic! Albo 3 razy po 5 godzin.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88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28E27B-F627-7740-A523-D5BE42D54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Analiza – cięcie tekstu na kawałki, </a:t>
            </a:r>
            <a:br>
              <a:rPr lang="pl-PL" dirty="0"/>
            </a:br>
            <a:r>
              <a:rPr lang="pl-PL" dirty="0"/>
              <a:t>a kawałki są takie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0B4050-CF58-3442-BCA0-F00EA8E40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Akapit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Sekcja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Rozdział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Część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0" indent="0">
              <a:buNone/>
            </a:pPr>
            <a:r>
              <a:rPr lang="pl-PL" dirty="0"/>
              <a:t>Cięcia można dokonać w edytorze poprzez wstawianie podziału linii – czyli wciskanie klawisza </a:t>
            </a:r>
            <a:r>
              <a:rPr lang="pl-PL" b="1" i="1" dirty="0" err="1"/>
              <a:t>Enter</a:t>
            </a:r>
            <a:r>
              <a:rPr lang="pl-PL" b="1" i="1" dirty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A teraz przypomnę definicję pojęć: </a:t>
            </a:r>
            <a:r>
              <a:rPr lang="pl-PL" b="1" i="1" dirty="0"/>
              <a:t>akapit, sekcja, rozdział, część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863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28E27B-F627-7740-A523-D5BE42D54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Analiza tekstu – o co tu chodzi?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0B4050-CF58-3442-BCA0-F00EA8E40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8350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Analizę robimy dokładnie czytając i dzieląc tekst na części: na </a:t>
            </a:r>
            <a:r>
              <a:rPr lang="pl-PL" b="1" i="1" dirty="0"/>
              <a:t>akapity</a:t>
            </a:r>
            <a:r>
              <a:rPr lang="pl-PL" dirty="0"/>
              <a:t>, </a:t>
            </a:r>
            <a:r>
              <a:rPr lang="pl-PL" b="1" i="1" dirty="0"/>
              <a:t>sekcje</a:t>
            </a:r>
            <a:r>
              <a:rPr lang="pl-PL" dirty="0"/>
              <a:t>, </a:t>
            </a:r>
            <a:r>
              <a:rPr lang="pl-PL" b="1" i="1" dirty="0"/>
              <a:t>rozdziały</a:t>
            </a:r>
            <a:r>
              <a:rPr lang="pl-PL" dirty="0"/>
              <a:t> i </a:t>
            </a:r>
            <a:r>
              <a:rPr lang="pl-PL" b="1" i="1" dirty="0"/>
              <a:t>części</a:t>
            </a:r>
            <a:r>
              <a:rPr lang="pl-PL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Najlepiej pracować na spreparowany tekście nie zawierającym żadnych numerów, żadnych sugestii dotyczących podziału. Tekst taki mogę spreparować na życzenie dla każdej księgi.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Poniżej definicje użytych pojęć.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52CFD9B-2EAF-6782-0238-1465BA82D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225" y="2148745"/>
            <a:ext cx="4792663" cy="370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75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E124EA2-452D-D74A-BB71-3B102E100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22323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Zadaniem akapitu jest wyraźne zaznaczenie nowej myśli w bieżącym wątku wypowiedzi.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(…)</a:t>
            </a:r>
          </a:p>
          <a:p>
            <a:pPr marL="0" indent="0">
              <a:buNone/>
            </a:pPr>
            <a:r>
              <a:rPr lang="pl-PL" dirty="0"/>
              <a:t>Akapity buduje się poprzez: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wcięcie akapitowe – odsunięcie pierwszego wiersza akapitu od marginesu.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odstęp </a:t>
            </a:r>
            <a:r>
              <a:rPr lang="pl-PL" dirty="0" err="1"/>
              <a:t>międzyakapitowy</a:t>
            </a:r>
            <a:r>
              <a:rPr lang="pl-PL" dirty="0"/>
              <a:t> – zwiększenie odstępu między akapitami za pomocą stosownej opcji w programie do składu lub metodą nieprofesjonalną przez wstawienie pustego wiersza.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8508600-1C8E-D446-AEE8-523687B4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Akapit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7BFDF27-994E-B74B-B0DB-08342D597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700" y="1658540"/>
            <a:ext cx="13462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0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16CA887-09F5-9D4D-B564-CFF8E300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Akapit? – nie ma czegoś takiego w wydaniach BG, UBG, TPNP a nawet BW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0969C30-DEE5-D44D-9586-646ABA6B7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2452912"/>
            <a:ext cx="4440049" cy="42701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34E1CD0-4A39-4F4A-B00A-2F1CF248F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3" y="2452912"/>
            <a:ext cx="3816424" cy="42701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7863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DCE5B2-BFE6-2F4B-B8A5-E450398A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555"/>
            <a:ext cx="10515600" cy="1325563"/>
          </a:xfrm>
        </p:spPr>
        <p:txBody>
          <a:bodyPr/>
          <a:lstStyle/>
          <a:p>
            <a:r>
              <a:rPr lang="pl-PL" dirty="0"/>
              <a:t>Akapit? – akapit sugeruje, a nawet narzuca czytelnikowi podział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B52CF8-0A1D-1145-9310-4F2FD6A94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1764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BT, EIB mają podział na akapity, ….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E141E67-6A1E-1747-900A-F0CEB1996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79" y="1484784"/>
            <a:ext cx="6715569" cy="5238279"/>
          </a:xfrm>
          <a:prstGeom prst="rect">
            <a:avLst/>
          </a:prstGeom>
        </p:spPr>
      </p:pic>
      <p:sp>
        <p:nvSpPr>
          <p:cNvPr id="8" name="Nawias klamrowy otwierający 7">
            <a:extLst>
              <a:ext uri="{FF2B5EF4-FFF2-40B4-BE49-F238E27FC236}">
                <a16:creationId xmlns:a16="http://schemas.microsoft.com/office/drawing/2014/main" id="{AAA265E8-AB28-35C2-3ED4-480AA0740318}"/>
              </a:ext>
            </a:extLst>
          </p:cNvPr>
          <p:cNvSpPr/>
          <p:nvPr/>
        </p:nvSpPr>
        <p:spPr>
          <a:xfrm>
            <a:off x="4443301" y="3883159"/>
            <a:ext cx="409078" cy="113001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Nawias klamrowy otwierający 8">
            <a:extLst>
              <a:ext uri="{FF2B5EF4-FFF2-40B4-BE49-F238E27FC236}">
                <a16:creationId xmlns:a16="http://schemas.microsoft.com/office/drawing/2014/main" id="{ADB81FF4-D32F-3DB8-5506-F2ED68257951}"/>
              </a:ext>
            </a:extLst>
          </p:cNvPr>
          <p:cNvSpPr/>
          <p:nvPr/>
        </p:nvSpPr>
        <p:spPr>
          <a:xfrm>
            <a:off x="4462786" y="5046946"/>
            <a:ext cx="409078" cy="37460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1351277-2652-AE1D-654D-96B7ACF078D6}"/>
              </a:ext>
            </a:extLst>
          </p:cNvPr>
          <p:cNvSpPr txBox="1"/>
          <p:nvPr/>
        </p:nvSpPr>
        <p:spPr>
          <a:xfrm>
            <a:off x="3788718" y="4075461"/>
            <a:ext cx="78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Akapit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F674AB3-9C0D-AE2F-51B4-32A28D393859}"/>
              </a:ext>
            </a:extLst>
          </p:cNvPr>
          <p:cNvSpPr txBox="1"/>
          <p:nvPr/>
        </p:nvSpPr>
        <p:spPr>
          <a:xfrm>
            <a:off x="3803618" y="4881934"/>
            <a:ext cx="78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Akapit</a:t>
            </a:r>
          </a:p>
        </p:txBody>
      </p:sp>
      <p:sp>
        <p:nvSpPr>
          <p:cNvPr id="5" name="Nawias klamrowy otwierający 4">
            <a:extLst>
              <a:ext uri="{FF2B5EF4-FFF2-40B4-BE49-F238E27FC236}">
                <a16:creationId xmlns:a16="http://schemas.microsoft.com/office/drawing/2014/main" id="{14979608-3A5F-A1A6-B185-EE60A4C797BC}"/>
              </a:ext>
            </a:extLst>
          </p:cNvPr>
          <p:cNvSpPr/>
          <p:nvPr/>
        </p:nvSpPr>
        <p:spPr>
          <a:xfrm>
            <a:off x="4459071" y="5990482"/>
            <a:ext cx="409078" cy="73258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B520895-3EA2-9EB0-7E9C-D9BEA5C89A67}"/>
              </a:ext>
            </a:extLst>
          </p:cNvPr>
          <p:cNvSpPr txBox="1"/>
          <p:nvPr/>
        </p:nvSpPr>
        <p:spPr>
          <a:xfrm>
            <a:off x="3834806" y="5985219"/>
            <a:ext cx="78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Akapit</a:t>
            </a:r>
          </a:p>
        </p:txBody>
      </p:sp>
    </p:spTree>
    <p:extLst>
      <p:ext uri="{BB962C8B-B14F-4D97-AF65-F5344CB8AC3E}">
        <p14:creationId xmlns:p14="http://schemas.microsoft.com/office/powerpoint/2010/main" val="338453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DCE5B2-BFE6-2F4B-B8A5-E450398A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555"/>
            <a:ext cx="10515600" cy="1325563"/>
          </a:xfrm>
        </p:spPr>
        <p:txBody>
          <a:bodyPr/>
          <a:lstStyle/>
          <a:p>
            <a:r>
              <a:rPr lang="pl-PL" dirty="0"/>
              <a:t>Sekcja wpływa do zrozumienie, bo </a:t>
            </a:r>
            <a:r>
              <a:rPr lang="pl-PL" dirty="0" err="1"/>
              <a:t>cząsto</a:t>
            </a:r>
            <a:r>
              <a:rPr lang="pl-PL" dirty="0"/>
              <a:t> wyposażona jest w śródtytuł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B52CF8-0A1D-1145-9310-4F2FD6A94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1764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BT, EIB mają podział na akapity, a nawet podział na </a:t>
            </a:r>
            <a:r>
              <a:rPr lang="pl-PL" b="1" dirty="0">
                <a:solidFill>
                  <a:srgbClr val="FF0000"/>
                </a:solidFill>
              </a:rPr>
              <a:t>sekcje</a:t>
            </a:r>
            <a:r>
              <a:rPr lang="pl-PL" dirty="0"/>
              <a:t>!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E141E67-6A1E-1747-900A-F0CEB1996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79" y="1484784"/>
            <a:ext cx="6715569" cy="5238279"/>
          </a:xfrm>
          <a:prstGeom prst="rect">
            <a:avLst/>
          </a:prstGeom>
        </p:spPr>
      </p:pic>
      <p:sp>
        <p:nvSpPr>
          <p:cNvPr id="6" name="Nawias klamrowy otwierający 5">
            <a:extLst>
              <a:ext uri="{FF2B5EF4-FFF2-40B4-BE49-F238E27FC236}">
                <a16:creationId xmlns:a16="http://schemas.microsoft.com/office/drawing/2014/main" id="{74D3E70A-E06C-3633-FC1F-EA6566250170}"/>
              </a:ext>
            </a:extLst>
          </p:cNvPr>
          <p:cNvSpPr/>
          <p:nvPr/>
        </p:nvSpPr>
        <p:spPr>
          <a:xfrm>
            <a:off x="3121212" y="3429000"/>
            <a:ext cx="792088" cy="1992547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F618FEF-ADD5-3296-8022-62D892137334}"/>
              </a:ext>
            </a:extLst>
          </p:cNvPr>
          <p:cNvSpPr txBox="1"/>
          <p:nvPr/>
        </p:nvSpPr>
        <p:spPr>
          <a:xfrm>
            <a:off x="2214702" y="3912137"/>
            <a:ext cx="985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Sekcja</a:t>
            </a:r>
          </a:p>
        </p:txBody>
      </p:sp>
      <p:sp>
        <p:nvSpPr>
          <p:cNvPr id="8" name="Nawias klamrowy otwierający 7">
            <a:extLst>
              <a:ext uri="{FF2B5EF4-FFF2-40B4-BE49-F238E27FC236}">
                <a16:creationId xmlns:a16="http://schemas.microsoft.com/office/drawing/2014/main" id="{AAA265E8-AB28-35C2-3ED4-480AA0740318}"/>
              </a:ext>
            </a:extLst>
          </p:cNvPr>
          <p:cNvSpPr/>
          <p:nvPr/>
        </p:nvSpPr>
        <p:spPr>
          <a:xfrm>
            <a:off x="4443301" y="3883159"/>
            <a:ext cx="409078" cy="113001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Nawias klamrowy otwierający 8">
            <a:extLst>
              <a:ext uri="{FF2B5EF4-FFF2-40B4-BE49-F238E27FC236}">
                <a16:creationId xmlns:a16="http://schemas.microsoft.com/office/drawing/2014/main" id="{ADB81FF4-D32F-3DB8-5506-F2ED68257951}"/>
              </a:ext>
            </a:extLst>
          </p:cNvPr>
          <p:cNvSpPr/>
          <p:nvPr/>
        </p:nvSpPr>
        <p:spPr>
          <a:xfrm>
            <a:off x="4462786" y="5046946"/>
            <a:ext cx="409078" cy="37460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1351277-2652-AE1D-654D-96B7ACF078D6}"/>
              </a:ext>
            </a:extLst>
          </p:cNvPr>
          <p:cNvSpPr txBox="1"/>
          <p:nvPr/>
        </p:nvSpPr>
        <p:spPr>
          <a:xfrm>
            <a:off x="3788718" y="4075461"/>
            <a:ext cx="78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Akapit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F674AB3-9C0D-AE2F-51B4-32A28D393859}"/>
              </a:ext>
            </a:extLst>
          </p:cNvPr>
          <p:cNvSpPr txBox="1"/>
          <p:nvPr/>
        </p:nvSpPr>
        <p:spPr>
          <a:xfrm>
            <a:off x="3803618" y="4881934"/>
            <a:ext cx="78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Akapit</a:t>
            </a:r>
          </a:p>
        </p:txBody>
      </p:sp>
      <p:sp>
        <p:nvSpPr>
          <p:cNvPr id="5" name="Nawias klamrowy otwierający 4">
            <a:extLst>
              <a:ext uri="{FF2B5EF4-FFF2-40B4-BE49-F238E27FC236}">
                <a16:creationId xmlns:a16="http://schemas.microsoft.com/office/drawing/2014/main" id="{A886F898-9377-87E7-0733-49EC45741FE6}"/>
              </a:ext>
            </a:extLst>
          </p:cNvPr>
          <p:cNvSpPr/>
          <p:nvPr/>
        </p:nvSpPr>
        <p:spPr>
          <a:xfrm>
            <a:off x="4459071" y="5990482"/>
            <a:ext cx="409078" cy="73258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3A19FFA-DC13-B16A-C18B-25BCCE06F9B9}"/>
              </a:ext>
            </a:extLst>
          </p:cNvPr>
          <p:cNvSpPr txBox="1"/>
          <p:nvPr/>
        </p:nvSpPr>
        <p:spPr>
          <a:xfrm>
            <a:off x="3834806" y="5985219"/>
            <a:ext cx="78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Akapit</a:t>
            </a:r>
          </a:p>
        </p:txBody>
      </p:sp>
      <p:sp>
        <p:nvSpPr>
          <p:cNvPr id="13" name="Nawias klamrowy otwierający 12">
            <a:extLst>
              <a:ext uri="{FF2B5EF4-FFF2-40B4-BE49-F238E27FC236}">
                <a16:creationId xmlns:a16="http://schemas.microsoft.com/office/drawing/2014/main" id="{0F2A40FF-6664-FFCB-C6F9-2F8F5769E927}"/>
              </a:ext>
            </a:extLst>
          </p:cNvPr>
          <p:cNvSpPr/>
          <p:nvPr/>
        </p:nvSpPr>
        <p:spPr>
          <a:xfrm>
            <a:off x="3139863" y="5613849"/>
            <a:ext cx="792088" cy="1244151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4EBCEF6-DEAD-A03B-1B62-319DE6AB103D}"/>
              </a:ext>
            </a:extLst>
          </p:cNvPr>
          <p:cNvSpPr txBox="1"/>
          <p:nvPr/>
        </p:nvSpPr>
        <p:spPr>
          <a:xfrm>
            <a:off x="2233353" y="5718615"/>
            <a:ext cx="985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Sekcja</a:t>
            </a:r>
          </a:p>
        </p:txBody>
      </p:sp>
    </p:spTree>
    <p:extLst>
      <p:ext uri="{BB962C8B-B14F-4D97-AF65-F5344CB8AC3E}">
        <p14:creationId xmlns:p14="http://schemas.microsoft.com/office/powerpoint/2010/main" val="332529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2B539770-76AC-934F-8287-A51A271B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972"/>
          </a:xfrm>
        </p:spPr>
        <p:txBody>
          <a:bodyPr/>
          <a:lstStyle/>
          <a:p>
            <a:r>
              <a:rPr lang="pl-PL" dirty="0"/>
              <a:t>Śródtytuły bardzo często są mylące!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094CE9CD-797F-AA43-AB5F-429C3322C6FF}"/>
              </a:ext>
            </a:extLst>
          </p:cNvPr>
          <p:cNvGrpSpPr/>
          <p:nvPr/>
        </p:nvGrpSpPr>
        <p:grpSpPr>
          <a:xfrm>
            <a:off x="3503712" y="1027906"/>
            <a:ext cx="6098189" cy="5589240"/>
            <a:chOff x="5447928" y="1001718"/>
            <a:chExt cx="6098189" cy="5589240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3426925A-42EF-F949-9B5F-6750EF22D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1944" y="1001718"/>
              <a:ext cx="5954173" cy="558924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5" name="Owal 4">
              <a:extLst>
                <a:ext uri="{FF2B5EF4-FFF2-40B4-BE49-F238E27FC236}">
                  <a16:creationId xmlns:a16="http://schemas.microsoft.com/office/drawing/2014/main" id="{C7B27A95-0593-9C4B-B5F3-FF318458DD4B}"/>
                </a:ext>
              </a:extLst>
            </p:cNvPr>
            <p:cNvSpPr/>
            <p:nvPr/>
          </p:nvSpPr>
          <p:spPr>
            <a:xfrm>
              <a:off x="5447928" y="3501008"/>
              <a:ext cx="4536504" cy="57606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022709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A85258C-7DA7-C741-8571-06CA1B226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Śródtytuły bardzo często są mylące!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A417D65-B8A5-B34D-933B-C374E6B07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407" y="1298028"/>
            <a:ext cx="8199416" cy="55599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604D42AA-05AA-3548-AF94-4710DE768179}"/>
              </a:ext>
            </a:extLst>
          </p:cNvPr>
          <p:cNvSpPr/>
          <p:nvPr/>
        </p:nvSpPr>
        <p:spPr>
          <a:xfrm>
            <a:off x="2218650" y="2971410"/>
            <a:ext cx="3877350" cy="4575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7253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596</Words>
  <Application>Microsoft Macintosh PowerPoint</Application>
  <PresentationFormat>Panoramiczny</PresentationFormat>
  <Paragraphs>74</Paragraphs>
  <Slides>13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Jak analizować treść księgi z Biblii poprzez stworzenie samodzielnego podziału</vt:lpstr>
      <vt:lpstr>Analiza – cięcie tekstu na kawałki,  a kawałki są takie</vt:lpstr>
      <vt:lpstr>Analiza tekstu – o co tu chodzi?</vt:lpstr>
      <vt:lpstr>Akapit</vt:lpstr>
      <vt:lpstr>Akapit? – nie ma czegoś takiego w wydaniach BG, UBG, TPNP a nawet BW</vt:lpstr>
      <vt:lpstr>Akapit? – akapit sugeruje, a nawet narzuca czytelnikowi podział</vt:lpstr>
      <vt:lpstr>Sekcja wpływa do zrozumienie, bo cząsto wyposażona jest w śródtytuł</vt:lpstr>
      <vt:lpstr>Śródtytuły bardzo często są mylące!</vt:lpstr>
      <vt:lpstr>Śródtytuły bardzo często są mylące!</vt:lpstr>
      <vt:lpstr>Sekcja</vt:lpstr>
      <vt:lpstr>Rozdział</vt:lpstr>
      <vt:lpstr>Część</vt:lpstr>
      <vt:lpstr>Uwagi do przeprowadzenia analizy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analizować treść księgi z Biblii poprzez stworzenie samodzielnego podziału</dc:title>
  <dc:creator>Wojciech Apel</dc:creator>
  <cp:lastModifiedBy>Wojciech Apel</cp:lastModifiedBy>
  <cp:revision>3</cp:revision>
  <dcterms:created xsi:type="dcterms:W3CDTF">2023-10-12T10:14:00Z</dcterms:created>
  <dcterms:modified xsi:type="dcterms:W3CDTF">2023-10-12T10:51:19Z</dcterms:modified>
</cp:coreProperties>
</file>